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5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bc621b0a9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bc621b0a9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grab gesture</a:t>
            </a:r>
            <a:endParaRPr/>
          </a:p>
        </p:txBody>
      </p:sp>
      <p:sp>
        <p:nvSpPr>
          <p:cNvPr id="130" name="Google Shape;130;g11bc621b0a9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bc621b0a9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1bc621b0a9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2-3 min on experiments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1bc621b0a9_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938fe5cb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12938fe5cb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2-3 min on experiments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2938fe5cb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60c6c9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35e60c6c9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2-3 min on experiments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35e60c6c9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986c817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2986c817c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2-3 min on experiments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2986c817c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986c817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12986c817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2-3 min on experiments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2986c817c6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bc621b0a9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1bc621b0a9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2-3 min on experiments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1bc621b0a9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1-2 min in the introduction/motivation of the work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9348459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129348459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1-2 min in the introduction/motivation of the work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129348459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e60c6c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35e60c6c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1-2 min of related work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35e60c6c9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e60c6c9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35e60c6c9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8-10 min technical details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35e60c6c9d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6faac11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26faac11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8-10 min technical details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126faac113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6faac11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126faac11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8-10 min technical details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26faac113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bc621b0a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bc621b0a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1bc621b0a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bc621b0a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bc621b0a9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grab gesture</a:t>
            </a:r>
            <a:endParaRPr/>
          </a:p>
        </p:txBody>
      </p:sp>
      <p:sp>
        <p:nvSpPr>
          <p:cNvPr id="119" name="Google Shape;119;g11bc621b0a9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">
  <p:cSld name="Title Slide_B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 descr="15-0192_MG_1898-Edi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>
  <p:cSld name="Log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 descr="wordmark2 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" descr="wordmark2 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43319" y="327040"/>
            <a:ext cx="731130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611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611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5" descr="wordmark2 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">
  <p:cSld name="Title Slide_A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15-0192_MG_194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5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611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76337" y="15093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hyperlink" Target="http://drive.google.com/file/d/1cPLOUdyVrt-WT8fiyfr9u5GRT3-XfHBc/view" TargetMode="External"/><Relationship Id="rId7" Type="http://schemas.openxmlformats.org/officeDocument/2006/relationships/hyperlink" Target="http://drive.google.com/file/d/1pO2Z6UkX-3Yx-QF62jM6_DpN8Ob72No_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hyperlink" Target="http://drive.google.com/file/d/10AccneiXXS2-aPIQOKWg8_u8hILvG_7h/view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XDtpeIR10Qih_vq10lGIm43dk-yBQZBJ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rive.google.com/file/d/1SEW_b7m8x-IProW3iJWC8WxZ5b28d37M/view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QHEY6THlu8lJh2jgysw4OEumqtqSTyY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://drive.google.com/file/d/1uWS-b1EF-0IS8sYAhmHappdj_-Xde2VM/view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3660559" y="0"/>
            <a:ext cx="5483441" cy="3556496"/>
          </a:xfrm>
          <a:prstGeom prst="rect">
            <a:avLst/>
          </a:prstGeom>
          <a:solidFill>
            <a:srgbClr val="5C0D1C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8" descr="UMAwordmark_wtag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5300" y="205020"/>
            <a:ext cx="2125517" cy="42313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/>
        </p:nvSpPr>
        <p:spPr>
          <a:xfrm>
            <a:off x="3981787" y="2316315"/>
            <a:ext cx="419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Sora Ryu, Xiangdong Xie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3905601" y="1107400"/>
            <a:ext cx="5162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</a:rPr>
              <a:t>4D Hand Gesture Recognition</a:t>
            </a:r>
            <a:endParaRPr sz="28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</a:rPr>
              <a:t>                       using Point Set  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4971050" y="2714926"/>
            <a:ext cx="39255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CS 674, May 10th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</a:t>
            </a:r>
            <a:r>
              <a:rPr lang="en-US" sz="1200">
                <a:solidFill>
                  <a:schemeClr val="lt1"/>
                </a:solidFill>
              </a:rPr>
              <a:t>22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Under the guidance of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Dr Evangelos Kalogerakis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33" name="Google Shape;133;p17" title="expan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450" y="2122538"/>
            <a:ext cx="2763475" cy="26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7070875" y="1587875"/>
            <a:ext cx="8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Shake</a:t>
            </a:r>
            <a:endParaRPr sz="1200" b="1">
              <a:solidFill>
                <a:srgbClr val="861119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999575" y="1651863"/>
            <a:ext cx="102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Expand</a:t>
            </a:r>
            <a:endParaRPr sz="1200" b="1">
              <a:solidFill>
                <a:srgbClr val="861119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3745300" y="1651875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Rotation Clockwise</a:t>
            </a:r>
            <a:endParaRPr sz="1200" b="1">
              <a:solidFill>
                <a:srgbClr val="861119"/>
              </a:solidFill>
            </a:endParaRPr>
          </a:p>
        </p:txBody>
      </p:sp>
      <p:pic>
        <p:nvPicPr>
          <p:cNvPr id="137" name="Google Shape;137;p17" title="shake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250" y="2109575"/>
            <a:ext cx="2569730" cy="242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 title="rotation_clockwise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4325" y="2173575"/>
            <a:ext cx="2967525" cy="23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Dataset Construction Example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Model Architecture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300" y="1269050"/>
            <a:ext cx="3930000" cy="312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Model Architecture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263" y="965550"/>
            <a:ext cx="7193477" cy="37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Experiment Results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50" y="1013050"/>
            <a:ext cx="2708426" cy="20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63" y="1013038"/>
            <a:ext cx="2708426" cy="203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3300" y="1013050"/>
            <a:ext cx="2708426" cy="203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1234362" y="3002375"/>
            <a:ext cx="1272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wd = 1e-5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2 hidden layers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32 features</a:t>
            </a:r>
            <a:endParaRPr sz="1100" dirty="0"/>
          </a:p>
        </p:txBody>
      </p:sp>
      <p:sp>
        <p:nvSpPr>
          <p:cNvPr id="164" name="Google Shape;164;p20"/>
          <p:cNvSpPr txBox="1"/>
          <p:nvPr/>
        </p:nvSpPr>
        <p:spPr>
          <a:xfrm>
            <a:off x="3942800" y="3002375"/>
            <a:ext cx="1272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wd = 2e-4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3 hidden layers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64 features</a:t>
            </a:r>
            <a:endParaRPr sz="1100"/>
          </a:p>
        </p:txBody>
      </p:sp>
      <p:sp>
        <p:nvSpPr>
          <p:cNvPr id="165" name="Google Shape;165;p20"/>
          <p:cNvSpPr txBox="1"/>
          <p:nvPr/>
        </p:nvSpPr>
        <p:spPr>
          <a:xfrm>
            <a:off x="6651225" y="3002375"/>
            <a:ext cx="1272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wd = 1e-3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3 hidden layers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64 features</a:t>
            </a:r>
            <a:endParaRPr sz="1100" dirty="0"/>
          </a:p>
        </p:txBody>
      </p:sp>
      <p:sp>
        <p:nvSpPr>
          <p:cNvPr id="166" name="Google Shape;166;p20"/>
          <p:cNvSpPr txBox="1"/>
          <p:nvPr/>
        </p:nvSpPr>
        <p:spPr>
          <a:xfrm>
            <a:off x="3104000" y="3756800"/>
            <a:ext cx="2950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min val loss: 0.9065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max val accuracy: 0.83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test loss: 1.1302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test accuracy: 0.8145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5812413" y="3756800"/>
            <a:ext cx="2950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min val loss: 0.5632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max val accuracy: 0.88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test loss: 0.7697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test accuracy: 0.8207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Experiment Results (continued)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1275625" y="2225400"/>
            <a:ext cx="1272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wd = 1e-3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3 hidden layers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64 features</a:t>
            </a:r>
            <a:endParaRPr sz="1100"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228" y="907899"/>
            <a:ext cx="4047550" cy="30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3072000" y="38290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min </a:t>
            </a:r>
            <a:r>
              <a:rPr lang="en-US" dirty="0" err="1"/>
              <a:t>val</a:t>
            </a:r>
            <a:r>
              <a:rPr lang="en-US" dirty="0"/>
              <a:t> loss: 0.4775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max </a:t>
            </a:r>
            <a:r>
              <a:rPr lang="en-US" dirty="0" err="1"/>
              <a:t>val</a:t>
            </a:r>
            <a:r>
              <a:rPr lang="en-US" dirty="0"/>
              <a:t> accuracy: 0.85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test loss: 0.7329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test </a:t>
            </a:r>
            <a:r>
              <a:rPr lang="en-US" dirty="0"/>
              <a:t>accuracy: 0.8428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Experiment Results (continued)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03" y="1094703"/>
            <a:ext cx="3184787" cy="23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875" y="1094688"/>
            <a:ext cx="3184800" cy="238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Discussion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0" y="1069875"/>
            <a:ext cx="91440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9725" marR="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/>
              <a:t>We can improve the performance by </a:t>
            </a:r>
            <a:r>
              <a:rPr lang="en-US" sz="1900" b="1">
                <a:solidFill>
                  <a:srgbClr val="861119"/>
                </a:solidFill>
              </a:rPr>
              <a:t>improving the quality of dataset</a:t>
            </a:r>
            <a:endParaRPr sz="1900" b="1">
              <a:solidFill>
                <a:srgbClr val="86111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hand segmentation: discretize by distance -&gt; use other method</a:t>
            </a:r>
            <a:endParaRPr sz="1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sampling method: random -&gt; Farthest Point Sampling (FPS)</a:t>
            </a:r>
            <a:endParaRPr sz="1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0" marR="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 sz="1300"/>
              <a:t>Tried to use FPS sampling method, but it took so long time and we were having limited computing resources.</a:t>
            </a:r>
            <a:endParaRPr sz="1300"/>
          </a:p>
        </p:txBody>
      </p:sp>
      <p:sp>
        <p:nvSpPr>
          <p:cNvPr id="192" name="Google Shape;192;p23"/>
          <p:cNvSpPr txBox="1"/>
          <p:nvPr/>
        </p:nvSpPr>
        <p:spPr>
          <a:xfrm>
            <a:off x="0" y="3507375"/>
            <a:ext cx="9144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39725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We can improve the performance by </a:t>
            </a:r>
            <a:r>
              <a:rPr lang="en-US" sz="1900" b="1">
                <a:solidFill>
                  <a:srgbClr val="861119"/>
                </a:solidFill>
              </a:rPr>
              <a:t>adopting more sophisticated modules</a:t>
            </a:r>
            <a:endParaRPr sz="1900" b="1">
              <a:solidFill>
                <a:srgbClr val="861119"/>
              </a:solidFill>
            </a:endParaRPr>
          </a:p>
          <a:p>
            <a:pPr marL="339725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unsupervised feature extraction approaches, e.g., autoencoder for point cloud.</a:t>
            </a:r>
            <a:endParaRPr sz="110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4" descr="UMAwordmark_wtag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5328" y="2282003"/>
            <a:ext cx="2125517" cy="42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 idx="4294967295"/>
          </p:nvPr>
        </p:nvSpPr>
        <p:spPr>
          <a:xfrm>
            <a:off x="0" y="327025"/>
            <a:ext cx="859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	4D Hand Gesture Recognition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0" y="1303350"/>
            <a:ext cx="91440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9725" marR="0" lvl="0" indent="-3524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</a:pPr>
            <a:r>
              <a:rPr lang="en-US" sz="1600"/>
              <a:t>Gesture is one of our </a:t>
            </a:r>
            <a:r>
              <a:rPr lang="en-US" sz="1600" b="1"/>
              <a:t>effective and intuitive</a:t>
            </a:r>
            <a:r>
              <a:rPr lang="en-US" sz="1600"/>
              <a:t> communication tool which can successfully convey the semantic meanings.</a:t>
            </a:r>
            <a:endParaRPr sz="1600"/>
          </a:p>
          <a:p>
            <a:pPr marL="339725" marR="0" lvl="0" indent="-339725" algn="l" rtl="0"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</a:pPr>
            <a:r>
              <a:rPr lang="en-US" sz="1600"/>
              <a:t>Gesture recognition has been actively researched in the application of Human Computer Interaction where intuitive and easy-to-use interfaces are needed.</a:t>
            </a:r>
            <a:endParaRPr sz="160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00"/>
          </a:p>
          <a:p>
            <a:pPr marL="339725" lvl="0" indent="-3524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Motivation : Considerable Potential Application of</a:t>
            </a:r>
            <a:endParaRPr sz="1600">
              <a:solidFill>
                <a:schemeClr val="dk1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Smart home</a:t>
            </a:r>
            <a:endParaRPr sz="1600">
              <a:solidFill>
                <a:schemeClr val="dk1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Sign language recognition</a:t>
            </a:r>
            <a:endParaRPr sz="1600">
              <a:solidFill>
                <a:schemeClr val="dk1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Robot control</a:t>
            </a:r>
            <a:endParaRPr sz="1600">
              <a:solidFill>
                <a:schemeClr val="dk1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Touchless interface</a:t>
            </a:r>
            <a:endParaRPr sz="1600">
              <a:solidFill>
                <a:schemeClr val="dk1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Virtual Reality and Mixed Reality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 idx="4294967295"/>
          </p:nvPr>
        </p:nvSpPr>
        <p:spPr>
          <a:xfrm>
            <a:off x="0" y="327025"/>
            <a:ext cx="859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	4D Hand Gesture Recognition using Point Sets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0" y="1303350"/>
            <a:ext cx="91440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9725" lvl="0" indent="-339725" algn="l" rtl="0"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Goal #1: Build dataset of 4D point cloud sequence from the depth frames.</a:t>
            </a:r>
            <a:endParaRPr sz="1600">
              <a:solidFill>
                <a:schemeClr val="dk1"/>
              </a:solidFill>
            </a:endParaRPr>
          </a:p>
          <a:p>
            <a:pPr marL="339725" lvl="0" indent="-339725" algn="l" rtl="0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Goal #2: Build 4D Hand Gesture Recognition model based on PointNet and LSTM.</a:t>
            </a:r>
            <a:endParaRPr sz="1600">
              <a:solidFill>
                <a:schemeClr val="dk1"/>
              </a:solidFill>
            </a:endParaRPr>
          </a:p>
          <a:p>
            <a:pPr marL="339725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914400" marR="0" lvl="0" indent="-330200" algn="l" rtl="0">
              <a:spcBef>
                <a:spcPts val="90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Input: 4D Point Cloud which represents one gesture</a:t>
            </a:r>
            <a:endParaRPr sz="1600"/>
          </a:p>
          <a:p>
            <a:pPr marL="914400" marR="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Output: Classified gesture label</a:t>
            </a:r>
            <a:endParaRPr sz="160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	Related Work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0" y="1454550"/>
            <a:ext cx="3183901" cy="23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/>
        </p:nvSpPr>
        <p:spPr>
          <a:xfrm>
            <a:off x="402025" y="3959100"/>
            <a:ext cx="395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PointGest, Salami et al. 2020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Motion Pattern Recognition in 4D Point Clouds</a:t>
            </a:r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225" y="1567263"/>
            <a:ext cx="4115349" cy="20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/>
          <p:nvPr/>
        </p:nvSpPr>
        <p:spPr>
          <a:xfrm>
            <a:off x="4616775" y="3851250"/>
            <a:ext cx="4039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PointLSTM, Min et al. 2020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 Efficient PointLSTM for Point Clouds Based Gesture Recognition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Overview of Method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50" y="1156950"/>
            <a:ext cx="8117089" cy="365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DHG Dataset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0" y="1303350"/>
            <a:ext cx="91440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9725" lvl="0" indent="-288925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A total of 2800 labeled hand gesture sequences performed by 28 participants and recorded by an Intel RealSense depth camera</a:t>
            </a:r>
            <a:endParaRPr sz="16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US" sz="1200">
                <a:solidFill>
                  <a:schemeClr val="dk1"/>
                </a:solidFill>
              </a:rPr>
              <a:t>Each sequence has variable lengths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US" sz="1200">
                <a:solidFill>
                  <a:schemeClr val="dk1"/>
                </a:solidFill>
              </a:rPr>
              <a:t>Only used 1400 sequences where gestures are performed with the whole hand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339725" lvl="0" indent="-2889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14 Gestures</a:t>
            </a:r>
            <a:endParaRPr sz="16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Grab(G), Tap(T), Expand(E), Pinch(P), Rotation Clockwise(RC), Rotation Counter-clockwise(RCC), Swipe Right(SR), Swipe Left(SL), Swipe Up(SU), Swipe Down(SD), Swipe X(SX), Swipe V(SV), Swipe +(S+), Shake(Sh)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Data Preprocessing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5" y="1860738"/>
            <a:ext cx="2253351" cy="164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675" y="1860738"/>
            <a:ext cx="2208495" cy="16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5200" y="881388"/>
            <a:ext cx="1979100" cy="141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6926" y="2972650"/>
            <a:ext cx="2049549" cy="17584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412325" y="35024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Original Depth Frame</a:t>
            </a:r>
            <a:endParaRPr sz="1200" b="1">
              <a:solidFill>
                <a:srgbClr val="861119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027925" y="3502450"/>
            <a:ext cx="197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Hand Segmentation</a:t>
            </a:r>
            <a:endParaRPr sz="1200" b="1">
              <a:solidFill>
                <a:srgbClr val="861119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292875" y="1281750"/>
            <a:ext cx="114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Point Cloud </a:t>
            </a:r>
            <a:endParaRPr sz="1200" b="1">
              <a:solidFill>
                <a:srgbClr val="86111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Generation</a:t>
            </a:r>
            <a:endParaRPr sz="1200" b="1">
              <a:solidFill>
                <a:srgbClr val="861119"/>
              </a:solidFill>
            </a:endParaRPr>
          </a:p>
        </p:txBody>
      </p:sp>
      <p:cxnSp>
        <p:nvCxnSpPr>
          <p:cNvPr id="100" name="Google Shape;100;p14"/>
          <p:cNvCxnSpPr/>
          <p:nvPr/>
        </p:nvCxnSpPr>
        <p:spPr>
          <a:xfrm rot="10800000" flipH="1">
            <a:off x="2269626" y="2681450"/>
            <a:ext cx="417600" cy="300"/>
          </a:xfrm>
          <a:prstGeom prst="straightConnector1">
            <a:avLst/>
          </a:prstGeom>
          <a:noFill/>
          <a:ln w="19050" cap="flat" cmpd="sng">
            <a:solidFill>
              <a:srgbClr val="86111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4"/>
          <p:cNvCxnSpPr/>
          <p:nvPr/>
        </p:nvCxnSpPr>
        <p:spPr>
          <a:xfrm rot="10800000" flipH="1">
            <a:off x="3977523" y="1438713"/>
            <a:ext cx="1136700" cy="428700"/>
          </a:xfrm>
          <a:prstGeom prst="bentConnector3">
            <a:avLst>
              <a:gd name="adj1" fmla="val 614"/>
            </a:avLst>
          </a:prstGeom>
          <a:noFill/>
          <a:ln w="19050" cap="flat" cmpd="sng">
            <a:solidFill>
              <a:srgbClr val="86111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4"/>
          <p:cNvCxnSpPr/>
          <p:nvPr/>
        </p:nvCxnSpPr>
        <p:spPr>
          <a:xfrm>
            <a:off x="6151100" y="2447600"/>
            <a:ext cx="6600" cy="468000"/>
          </a:xfrm>
          <a:prstGeom prst="straightConnector1">
            <a:avLst/>
          </a:prstGeom>
          <a:noFill/>
          <a:ln w="19050" cap="flat" cmpd="sng">
            <a:solidFill>
              <a:srgbClr val="86111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103;p14"/>
          <p:cNvSpPr txBox="1"/>
          <p:nvPr/>
        </p:nvSpPr>
        <p:spPr>
          <a:xfrm>
            <a:off x="6255700" y="2435075"/>
            <a:ext cx="250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Sampling, Statistical Outlier Removal</a:t>
            </a:r>
            <a:endParaRPr sz="1100"/>
          </a:p>
        </p:txBody>
      </p:sp>
      <p:sp>
        <p:nvSpPr>
          <p:cNvPr id="104" name="Google Shape;104;p14"/>
          <p:cNvSpPr txBox="1"/>
          <p:nvPr/>
        </p:nvSpPr>
        <p:spPr>
          <a:xfrm>
            <a:off x="7292875" y="3902650"/>
            <a:ext cx="169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600 Points</a:t>
            </a:r>
            <a:endParaRPr sz="1200" b="1">
              <a:solidFill>
                <a:srgbClr val="86111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with 3D Coordinates</a:t>
            </a:r>
            <a:endParaRPr sz="1200" b="1">
              <a:solidFill>
                <a:srgbClr val="861119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546475" y="44268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Random Sampling</a:t>
            </a:r>
            <a:endParaRPr sz="1200" b="1">
              <a:solidFill>
                <a:srgbClr val="861119"/>
              </a:solidFill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217550" y="4437025"/>
            <a:ext cx="155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FPS Sampling</a:t>
            </a:r>
            <a:endParaRPr sz="1200" b="1">
              <a:solidFill>
                <a:srgbClr val="861119"/>
              </a:solidFill>
            </a:endParaRPr>
          </a:p>
        </p:txBody>
      </p:sp>
      <p:pic>
        <p:nvPicPr>
          <p:cNvPr id="113" name="Google Shape;113;p15" title="fp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025" y="1144225"/>
            <a:ext cx="3312850" cy="32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title="random.mo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188" y="1140638"/>
            <a:ext cx="3312875" cy="32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Data Preprocessing :: Sampling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497900" y="4319075"/>
            <a:ext cx="407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Random Point Cloud Sampling + 20 Frame Sampling</a:t>
            </a:r>
            <a:endParaRPr sz="1200" b="1">
              <a:solidFill>
                <a:srgbClr val="861119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5645250" y="4294175"/>
            <a:ext cx="288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61119"/>
                </a:solidFill>
              </a:rPr>
              <a:t>FPS Sampling + 20 Frame Sampling</a:t>
            </a:r>
            <a:endParaRPr sz="1200" b="1">
              <a:solidFill>
                <a:srgbClr val="861119"/>
              </a:solidFill>
            </a:endParaRPr>
          </a:p>
        </p:txBody>
      </p:sp>
      <p:pic>
        <p:nvPicPr>
          <p:cNvPr id="124" name="Google Shape;124;p16" title="rand_2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50" y="965913"/>
            <a:ext cx="3582325" cy="338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title="fps_20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588" y="911650"/>
            <a:ext cx="3582325" cy="338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731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Data Preprocessing :: Sampling</a:t>
            </a:r>
            <a:endParaRPr sz="2800" b="1" i="0" u="none" strike="noStrike" cap="none">
              <a:solidFill>
                <a:srgbClr val="8611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laza">
      <a:dk1>
        <a:srgbClr val="000000"/>
      </a:dk1>
      <a:lt1>
        <a:srgbClr val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</Words>
  <Application>Microsoft Macintosh PowerPoint</Application>
  <PresentationFormat>화면 슬라이드 쇼(16:9)</PresentationFormat>
  <Paragraphs>126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Roboto</vt:lpstr>
      <vt:lpstr>Calibri</vt:lpstr>
      <vt:lpstr>Arial</vt:lpstr>
      <vt:lpstr>Office Theme</vt:lpstr>
      <vt:lpstr>PowerPoint 프레젠테이션</vt:lpstr>
      <vt:lpstr> 4D Hand Gesture Recognition</vt:lpstr>
      <vt:lpstr> 4D Hand Gesture Recognition using Point Sets</vt:lpstr>
      <vt:lpstr> Related Work</vt:lpstr>
      <vt:lpstr>Overview of Method</vt:lpstr>
      <vt:lpstr>DHG Dataset</vt:lpstr>
      <vt:lpstr>Data Preprocessing</vt:lpstr>
      <vt:lpstr>Data Preprocessing :: Sampling</vt:lpstr>
      <vt:lpstr>Data Preprocessing :: Sampling</vt:lpstr>
      <vt:lpstr>Dataset Construction Example</vt:lpstr>
      <vt:lpstr>Model Architecture</vt:lpstr>
      <vt:lpstr>Model Architecture</vt:lpstr>
      <vt:lpstr>Experiment Results</vt:lpstr>
      <vt:lpstr>Experiment Results (continued)</vt:lpstr>
      <vt:lpstr>Experiment Results (continued)</vt:lpstr>
      <vt:lpstr>Discussion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Sora Ryu</cp:lastModifiedBy>
  <cp:revision>1</cp:revision>
  <dcterms:modified xsi:type="dcterms:W3CDTF">2022-07-30T20:56:51Z</dcterms:modified>
</cp:coreProperties>
</file>